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71" r:id="rId5"/>
    <p:sldId id="272" r:id="rId6"/>
    <p:sldId id="273" r:id="rId7"/>
    <p:sldId id="274" r:id="rId8"/>
    <p:sldId id="259" r:id="rId9"/>
    <p:sldId id="275" r:id="rId10"/>
    <p:sldId id="260" r:id="rId11"/>
    <p:sldId id="261" r:id="rId12"/>
    <p:sldId id="388" r:id="rId13"/>
    <p:sldId id="355" r:id="rId14"/>
    <p:sldId id="262" r:id="rId15"/>
    <p:sldId id="263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5390FF"/>
    <a:srgbClr val="AFCCFF"/>
    <a:srgbClr val="993366"/>
    <a:srgbClr val="FFFF66"/>
    <a:srgbClr val="FF474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8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85052671416337"/>
          <c:y val="2.7122322157481761E-2"/>
          <c:w val="0.76606804294548458"/>
          <c:h val="0.84726972272706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 w="22209"/>
            </c:spPr>
            <c:extLst>
              <c:ext xmlns:c16="http://schemas.microsoft.com/office/drawing/2014/chart" uri="{C3380CC4-5D6E-409C-BE32-E72D297353CC}">
                <c16:uniqueId val="{00000000-0EF6-4729-8196-C9AF176DB57A}"/>
              </c:ext>
            </c:extLst>
          </c:dPt>
          <c:dPt>
            <c:idx val="1"/>
            <c:invertIfNegative val="0"/>
            <c:bubble3D val="0"/>
            <c:spPr>
              <a:solidFill>
                <a:srgbClr val="5390FF"/>
              </a:solidFill>
            </c:spPr>
            <c:extLst>
              <c:ext xmlns:c16="http://schemas.microsoft.com/office/drawing/2014/chart" uri="{C3380CC4-5D6E-409C-BE32-E72D297353CC}">
                <c16:uniqueId val="{00000001-0EF6-4729-8196-C9AF176DB5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2-0EF6-4729-8196-C9AF176DB57A}"/>
              </c:ext>
            </c:extLst>
          </c:dPt>
          <c:dLbls>
            <c:dLbl>
              <c:idx val="0"/>
              <c:layout>
                <c:manualLayout>
                  <c:x val="8.7513568462585529E-3"/>
                  <c:y val="0.392019741122103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Утверждено 159</a:t>
                    </a:r>
                    <a:r>
                      <a:rPr lang="ru-RU" baseline="0" dirty="0"/>
                      <a:t> 902,2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F6-4729-8196-C9AF176DB57A}"/>
                </c:ext>
              </c:extLst>
            </c:dLbl>
            <c:dLbl>
              <c:idx val="1"/>
              <c:layout>
                <c:manualLayout>
                  <c:x val="1.1667097411510655E-2"/>
                  <c:y val="0.385182313749243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Утверждено 163</a:t>
                    </a:r>
                    <a:r>
                      <a:rPr lang="ru-RU" baseline="0" dirty="0"/>
                      <a:t> 911,5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F6-4729-8196-C9AF176DB57A}"/>
                </c:ext>
              </c:extLst>
            </c:dLbl>
            <c:numFmt formatCode="#,##0.0" sourceLinked="0"/>
            <c:spPr>
              <a:noFill/>
              <a:ln w="25382">
                <a:noFill/>
              </a:ln>
            </c:spPr>
            <c:txPr>
              <a:bodyPr rot="-5400000" vert="horz"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
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159902.20000000001</c:v>
                </c:pt>
                <c:pt idx="1">
                  <c:v>163911.5</c:v>
                </c:pt>
                <c:pt idx="2">
                  <c:v>-4009.3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F6-4729-8196-C9AF176DB5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AFCCFF"/>
              </a:solidFill>
            </c:spPr>
            <c:extLst>
              <c:ext xmlns:c16="http://schemas.microsoft.com/office/drawing/2014/chart" uri="{C3380CC4-5D6E-409C-BE32-E72D297353CC}">
                <c16:uniqueId val="{00000004-0EF6-4729-8196-C9AF176DB5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0EF6-4729-8196-C9AF176DB57A}"/>
              </c:ext>
            </c:extLst>
          </c:dPt>
          <c:dLbls>
            <c:dLbl>
              <c:idx val="0"/>
              <c:layout>
                <c:manualLayout>
                  <c:x val="2.0415455671133429E-2"/>
                  <c:y val="0.35555313080396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159</a:t>
                    </a:r>
                    <a:r>
                      <a:rPr lang="ru-RU" baseline="0" dirty="0"/>
                      <a:t> 051,6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EF6-4729-8196-C9AF176DB57A}"/>
                </c:ext>
              </c:extLst>
            </c:dLbl>
            <c:dLbl>
              <c:idx val="1"/>
              <c:layout>
                <c:manualLayout>
                  <c:x val="1.1665974669219118E-2"/>
                  <c:y val="0.35555313080396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159</a:t>
                    </a:r>
                    <a:r>
                      <a:rPr lang="ru-RU" baseline="0" dirty="0"/>
                      <a:t> 169,4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EF6-4729-8196-C9AF176DB5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  <a:r>
                      <a:rPr lang="ru-RU" baseline="0" dirty="0"/>
                      <a:t> + 117,8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F6-4729-8196-C9AF176DB57A}"/>
                </c:ext>
              </c:extLst>
            </c:dLbl>
            <c:numFmt formatCode="#,##0.0" sourceLinked="0"/>
            <c:spPr>
              <a:noFill/>
              <a:ln w="25382">
                <a:noFill/>
              </a:ln>
            </c:spPr>
            <c:txPr>
              <a:bodyPr rot="-5400000" vert="horz"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
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159051.6</c:v>
                </c:pt>
                <c:pt idx="1">
                  <c:v>159169.4</c:v>
                </c:pt>
                <c:pt idx="2">
                  <c:v>117.8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F6-4729-8196-C9AF176DB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gapDepth val="0"/>
        <c:shape val="cylinder"/>
        <c:axId val="101230848"/>
        <c:axId val="97136640"/>
        <c:axId val="0"/>
      </c:bar3DChart>
      <c:catAx>
        <c:axId val="1012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136640"/>
        <c:crosses val="autoZero"/>
        <c:auto val="1"/>
        <c:lblAlgn val="ctr"/>
        <c:lblOffset val="100"/>
        <c:noMultiLvlLbl val="0"/>
      </c:catAx>
      <c:valAx>
        <c:axId val="9713664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230848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11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1E7-46F9-9530-C52DD7BBF4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133 807,1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E7-46F9-9530-C52DD7BBF4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265873.5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7-46F9-9530-C52DD7BBF4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132 452,2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E7-46F9-9530-C52DD7BBF4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102377.9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7-46F9-9530-C52DD7BB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430464"/>
        <c:axId val="154444544"/>
      </c:barChart>
      <c:catAx>
        <c:axId val="15443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444544"/>
        <c:crosses val="autoZero"/>
        <c:auto val="1"/>
        <c:lblAlgn val="ctr"/>
        <c:lblOffset val="100"/>
        <c:noMultiLvlLbl val="0"/>
      </c:catAx>
      <c:valAx>
        <c:axId val="1544445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4304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7568841905793E-2"/>
          <c:y val="7.248764415156507E-2"/>
          <c:w val="0.9560549278799082"/>
          <c:h val="0.85502471169686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10 544,1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0A-4B46-A439-61BB0B262F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48733.5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A-4B46-A439-61BB0B262F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8022481191619238"/>
                  <c:y val="-6.0405672314823032E-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</a:p>
                  <a:p>
                    <a:r>
                      <a:rPr lang="ru-RU" dirty="0"/>
                      <a:t>10 544,1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0A-4B46-A439-61BB0B262F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35923.699999999997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0A-4B46-A439-61BB0B26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8"/>
        <c:axId val="154461696"/>
        <c:axId val="154595328"/>
      </c:barChart>
      <c:catAx>
        <c:axId val="15446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595328"/>
        <c:crosses val="autoZero"/>
        <c:auto val="1"/>
        <c:lblAlgn val="ctr"/>
        <c:lblOffset val="100"/>
        <c:noMultiLvlLbl val="0"/>
      </c:catAx>
      <c:valAx>
        <c:axId val="15459532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46169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alphaModFix amt="77000"/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83C3-46B0-8297-EAEB0381F5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137,6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C3-46B0-8297-EAEB0381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52899.5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3-46B0-8297-EAEB0381F5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</a:p>
                  <a:p>
                    <a:r>
                      <a:rPr lang="ru-RU" dirty="0"/>
                      <a:t>147,0</a:t>
                    </a:r>
                    <a:r>
                      <a:rPr lang="ru-RU" baseline="0" dirty="0"/>
                      <a:t> 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C3-46B0-8297-EAEB0381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20215.599999999995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3-46B0-8297-EAEB0381F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823488"/>
        <c:axId val="153907200"/>
      </c:barChart>
      <c:catAx>
        <c:axId val="15382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907200"/>
        <c:crosses val="autoZero"/>
        <c:auto val="1"/>
        <c:lblAlgn val="ctr"/>
        <c:lblOffset val="100"/>
        <c:noMultiLvlLbl val="0"/>
      </c:catAx>
      <c:valAx>
        <c:axId val="1539072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82348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89570251666416E-2"/>
          <c:y val="7.8222463117296734E-2"/>
          <c:w val="0.95702085949666715"/>
          <c:h val="0.84355507376540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539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</a:t>
                    </a:r>
                    <a:r>
                      <a:rPr lang="ru-RU" baseline="0" dirty="0"/>
                      <a:t> 5,9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235-4378-9142-EEA8A1F24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33883.9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5-4378-9142-EEA8A1F247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AF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5,9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235-4378-9142-EEA8A1F24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13650.3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35-4378-9142-EEA8A1F24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707456"/>
        <c:axId val="154708992"/>
      </c:barChart>
      <c:catAx>
        <c:axId val="15470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708992"/>
        <c:crosses val="autoZero"/>
        <c:auto val="1"/>
        <c:lblAlgn val="ctr"/>
        <c:lblOffset val="100"/>
        <c:noMultiLvlLbl val="0"/>
      </c:catAx>
      <c:valAx>
        <c:axId val="1547089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7074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401D-4ACD-9FD6-A1065EFD843A}"/>
              </c:ext>
            </c:extLst>
          </c:dPt>
          <c:dLbls>
            <c:dLbl>
              <c:idx val="0"/>
              <c:layout>
                <c:manualLayout>
                  <c:x val="2.824814271097471E-2"/>
                  <c:y val="-4.497978692364908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15 119,8</a:t>
                    </a: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1D-4ACD-9FD6-A1065EFD843A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15119.8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D-4ACD-9FD6-A1065EFD84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5"/>
                  <c:y val="-2.99865246157660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15 184,1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1D-4ACD-9FD6-A1065EFD84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15184.1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1D-4ACD-9FD6-A1065EFD8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827520"/>
        <c:axId val="102829056"/>
        <c:axId val="0"/>
      </c:bar3DChart>
      <c:catAx>
        <c:axId val="1028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29056"/>
        <c:crosses val="autoZero"/>
        <c:auto val="1"/>
        <c:lblAlgn val="ctr"/>
        <c:lblOffset val="100"/>
        <c:noMultiLvlLbl val="0"/>
      </c:catAx>
      <c:valAx>
        <c:axId val="10282905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827520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3B1C-4AE7-B980-736E58F8EAEF}"/>
              </c:ext>
            </c:extLst>
          </c:dPt>
          <c:dLbls>
            <c:dLbl>
              <c:idx val="0"/>
              <c:layout>
                <c:manualLayout>
                  <c:x val="2.8248142710974727E-2"/>
                  <c:y val="-3.427031384658980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765,8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1C-4AE7-B980-736E58F8EAEF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1765.8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C-4AE7-B980-736E58F8EA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4"/>
                  <c:y val="-2.99865246157660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1881,8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1C-4AE7-B980-736E58F8EAE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1881.8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1C-4AE7-B980-736E58F8E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395136"/>
        <c:axId val="106396672"/>
        <c:axId val="0"/>
      </c:bar3DChart>
      <c:catAx>
        <c:axId val="1063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396672"/>
        <c:crosses val="autoZero"/>
        <c:auto val="1"/>
        <c:lblAlgn val="ctr"/>
        <c:lblOffset val="100"/>
        <c:noMultiLvlLbl val="0"/>
      </c:catAx>
      <c:valAx>
        <c:axId val="10639667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95136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B4A4-4BED-93BD-E23FCDF92BF7}"/>
              </c:ext>
            </c:extLst>
          </c:dPt>
          <c:dLbls>
            <c:dLbl>
              <c:idx val="0"/>
              <c:layout>
                <c:manualLayout>
                  <c:x val="2.8248142710974741E-2"/>
                  <c:y val="-3.4270313846589816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143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016,6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A4-4BED-93BD-E23FCDF92BF7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58566.2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4-4BED-93BD-E23FCDF9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7"/>
                  <c:y val="-1.499326230788305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141 985,7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A4-4BED-93BD-E23FCDF92B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56935.199999999997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4-4BED-93BD-E23FCDF9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415616"/>
        <c:axId val="106417152"/>
        <c:axId val="0"/>
      </c:bar3DChart>
      <c:catAx>
        <c:axId val="1064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17152"/>
        <c:crosses val="autoZero"/>
        <c:auto val="1"/>
        <c:lblAlgn val="ctr"/>
        <c:lblOffset val="100"/>
        <c:noMultiLvlLbl val="0"/>
      </c:catAx>
      <c:valAx>
        <c:axId val="1064171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415616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79E-2"/>
          <c:y val="1.38228973358077E-2"/>
          <c:w val="0.84444444444444489"/>
          <c:h val="0.82843929310381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458-4268-85E7-940883FF73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58-4268-85E7-940883FF73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458-4268-85E7-940883FF731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58-4268-85E7-940883FF731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458-4268-85E7-940883FF731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58-4268-85E7-940883FF7313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458-4268-85E7-940883FF7313}"/>
              </c:ext>
            </c:extLst>
          </c:dPt>
          <c:dPt>
            <c:idx val="7"/>
            <c:bubble3D val="0"/>
            <c:spPr>
              <a:solidFill>
                <a:srgbClr val="5390FF"/>
              </a:solidFill>
            </c:spPr>
            <c:extLst>
              <c:ext xmlns:c16="http://schemas.microsoft.com/office/drawing/2014/chart" uri="{C3380CC4-5D6E-409C-BE32-E72D297353CC}">
                <c16:uniqueId val="{00000007-D458-4268-85E7-940883FF7313}"/>
              </c:ext>
            </c:extLst>
          </c:dPt>
          <c:dPt>
            <c:idx val="8"/>
            <c:bubble3D val="0"/>
            <c:spPr>
              <a:solidFill>
                <a:srgbClr val="993366"/>
              </a:solidFill>
            </c:spPr>
            <c:extLst>
              <c:ext xmlns:c16="http://schemas.microsoft.com/office/drawing/2014/chart" uri="{C3380CC4-5D6E-409C-BE32-E72D297353CC}">
                <c16:uniqueId val="{00000008-D458-4268-85E7-940883FF7313}"/>
              </c:ext>
            </c:extLst>
          </c:dPt>
          <c:dPt>
            <c:idx val="9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9-D458-4268-85E7-940883FF7313}"/>
              </c:ext>
            </c:extLst>
          </c:dPt>
          <c:dLbls>
            <c:dLbl>
              <c:idx val="0"/>
              <c:layout>
                <c:manualLayout>
                  <c:x val="6.3888888888888884E-2"/>
                  <c:y val="-0.2920626159851541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0100</a:t>
                    </a:r>
                    <a:r>
                      <a:rPr lang="en-US" dirty="0"/>
                      <a:t>
9 751,0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58-4268-85E7-940883FF7313}"/>
                </c:ext>
              </c:extLst>
            </c:dLbl>
            <c:dLbl>
              <c:idx val="1"/>
              <c:layout>
                <c:manualLayout>
                  <c:x val="-0.13194444444444467"/>
                  <c:y val="0.107936184168426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0200</a:t>
                    </a:r>
                    <a:r>
                      <a:rPr lang="en-US" dirty="0"/>
                      <a:t>
240,1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58-4268-85E7-940883FF7313}"/>
                </c:ext>
              </c:extLst>
            </c:dLbl>
            <c:dLbl>
              <c:idx val="2"/>
              <c:layout>
                <c:manualLayout>
                  <c:x val="-9.5833333333333368E-2"/>
                  <c:y val="-1.26983746080501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0300</a:t>
                    </a:r>
                  </a:p>
                  <a:p>
                    <a:r>
                      <a:rPr lang="en-US" dirty="0"/>
                      <a:t>651,1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58-4268-85E7-940883FF7313}"/>
                </c:ext>
              </c:extLst>
            </c:dLbl>
            <c:dLbl>
              <c:idx val="3"/>
              <c:layout>
                <c:manualLayout>
                  <c:x val="-2.0833442694663161E-2"/>
                  <c:y val="-7.61901428988043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0400</a:t>
                    </a:r>
                    <a:r>
                      <a:rPr lang="en-US" dirty="0"/>
                      <a:t>
5</a:t>
                    </a:r>
                    <a:r>
                      <a:rPr lang="en-US" baseline="0" dirty="0"/>
                      <a:t> 361,9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58-4268-85E7-940883FF7313}"/>
                </c:ext>
              </c:extLst>
            </c:dLbl>
            <c:dLbl>
              <c:idx val="4"/>
              <c:layout>
                <c:manualLayout>
                  <c:x val="-2.777777777777779E-2"/>
                  <c:y val="9.31211931841853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0500</a:t>
                    </a:r>
                    <a:r>
                      <a:rPr lang="en-US" dirty="0"/>
                      <a:t>
132</a:t>
                    </a:r>
                    <a:r>
                      <a:rPr lang="en-US" baseline="0" dirty="0"/>
                      <a:t> 452,2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458-4268-85E7-940883FF7313}"/>
                </c:ext>
              </c:extLst>
            </c:dLbl>
            <c:dLbl>
              <c:idx val="5"/>
              <c:layout>
                <c:manualLayout>
                  <c:x val="0.22222222222222221"/>
                  <c:y val="-2.96296296296296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0800</a:t>
                    </a:r>
                    <a:r>
                      <a:rPr lang="en-US" dirty="0"/>
                      <a:t>
10 544,1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58-4268-85E7-940883FF7313}"/>
                </c:ext>
              </c:extLst>
            </c:dLbl>
            <c:dLbl>
              <c:idx val="6"/>
              <c:layout>
                <c:manualLayout>
                  <c:x val="0.20416666666666666"/>
                  <c:y val="4.2327875682206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1000</a:t>
                    </a:r>
                    <a:r>
                      <a:rPr lang="en-US" dirty="0"/>
                      <a:t>
137,6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458-4268-85E7-940883FF7313}"/>
                </c:ext>
              </c:extLst>
            </c:dLbl>
            <c:dLbl>
              <c:idx val="7"/>
              <c:layout>
                <c:manualLayout>
                  <c:x val="0.11944444444444446"/>
                  <c:y val="8.888862225635120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1100</a:t>
                    </a:r>
                    <a:r>
                      <a:rPr lang="en-US" dirty="0"/>
                      <a:t>
5,9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458-4268-85E7-940883FF73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58-4268-85E7-940883FF7313}"/>
                </c:ext>
              </c:extLst>
            </c:dLbl>
            <c:dLbl>
              <c:idx val="9"/>
              <c:layout>
                <c:manualLayout>
                  <c:x val="-0.20972222222222234"/>
                  <c:y val="8.88886222563512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58-4268-85E7-940883FF7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0100</c:v>
                </c:pt>
                <c:pt idx="1">
                  <c:v>0200</c:v>
                </c:pt>
                <c:pt idx="2">
                  <c:v>0300</c:v>
                </c:pt>
                <c:pt idx="3">
                  <c:v>0400</c:v>
                </c:pt>
                <c:pt idx="4">
                  <c:v>0500</c:v>
                </c:pt>
                <c:pt idx="5">
                  <c:v>0800</c:v>
                </c:pt>
                <c:pt idx="6">
                  <c:v>0700</c:v>
                </c:pt>
                <c:pt idx="7">
                  <c:v>1000</c:v>
                </c:pt>
                <c:pt idx="8">
                  <c:v>1100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9751</c:v>
                </c:pt>
                <c:pt idx="1">
                  <c:v>240.1</c:v>
                </c:pt>
                <c:pt idx="2">
                  <c:v>651.1</c:v>
                </c:pt>
                <c:pt idx="3">
                  <c:v>5361.9</c:v>
                </c:pt>
                <c:pt idx="4">
                  <c:v>132452.20000000001</c:v>
                </c:pt>
                <c:pt idx="5">
                  <c:v>10544.1</c:v>
                </c:pt>
                <c:pt idx="6">
                  <c:v>25.5</c:v>
                </c:pt>
                <c:pt idx="7">
                  <c:v>137.6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58-4268-85E7-940883FF7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950556496799E-2"/>
          <c:y val="0.18791678556238148"/>
          <c:w val="0.95794514626178495"/>
          <c:h val="0.80783957962064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9 867,6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99177.7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466B-8B0E-232E7DAB2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5400000" scaled="1"/>
                <a:tileRect/>
              </a:gradFill>
              <a:ln w="9529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9 751,0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58348.2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7-466B-8B0E-232E7DAB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659264"/>
        <c:axId val="153660800"/>
      </c:barChart>
      <c:catAx>
        <c:axId val="1536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660800"/>
        <c:crosses val="autoZero"/>
        <c:auto val="1"/>
        <c:lblAlgn val="ctr"/>
        <c:lblOffset val="100"/>
        <c:noMultiLvlLbl val="0"/>
      </c:catAx>
      <c:valAx>
        <c:axId val="153660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6592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950556496799E-2"/>
          <c:y val="0.18791678556238148"/>
          <c:w val="0.95794514626178495"/>
          <c:h val="0.80783957962064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240,2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99177.7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466B-8B0E-232E7DAB2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5400000" scaled="1"/>
                <a:tileRect/>
              </a:gradFill>
              <a:ln w="9529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240,1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58348.2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7-466B-8B0E-232E7DAB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659264"/>
        <c:axId val="153660800"/>
      </c:barChart>
      <c:catAx>
        <c:axId val="1536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660800"/>
        <c:crosses val="autoZero"/>
        <c:auto val="1"/>
        <c:lblAlgn val="ctr"/>
        <c:lblOffset val="100"/>
        <c:noMultiLvlLbl val="0"/>
      </c:catAx>
      <c:valAx>
        <c:axId val="153660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6592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60318547464216E-2"/>
          <c:y val="3.4074104766645553E-2"/>
          <c:w val="0.95967936290507216"/>
          <c:h val="0.96592586232881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539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39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9D15-4923-B84B-CE3A8886BA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651,3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15-4923-B84B-CE3A8886BA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16072.9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5-4923-B84B-CE3A8886B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4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9D15-4923-B84B-CE3A8886BA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651,1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15-4923-B84B-CE3A8886BA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11110.7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15-4923-B84B-CE3A8886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869696"/>
        <c:axId val="153912448"/>
      </c:barChart>
      <c:catAx>
        <c:axId val="1538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912448"/>
        <c:crosses val="autoZero"/>
        <c:auto val="1"/>
        <c:lblAlgn val="ctr"/>
        <c:lblOffset val="100"/>
        <c:noMultiLvlLbl val="0"/>
      </c:catAx>
      <c:valAx>
        <c:axId val="15391244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8696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4991393455017E-2"/>
          <c:y val="3.8095333321668111E-2"/>
          <c:w val="0.95605503155733162"/>
          <c:h val="0.92380933335666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8 622,6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7D-4A20-9CB3-FB19B3A62C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58272.3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D-4A20-9CB3-FB19B3A62C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5 361,9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87D-4A20-9CB3-FB19B3A62C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27470.1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D-4A20-9CB3-FB19B3A62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144768"/>
        <c:axId val="154146304"/>
      </c:barChart>
      <c:catAx>
        <c:axId val="15414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146304"/>
        <c:crosses val="autoZero"/>
        <c:auto val="1"/>
        <c:lblAlgn val="ctr"/>
        <c:lblOffset val="100"/>
        <c:noMultiLvlLbl val="0"/>
      </c:catAx>
      <c:valAx>
        <c:axId val="15414630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14476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D842-F174-475A-8B4E-5EAE7953EEB1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6594027-E2D7-4BE9-887B-6B012E831DF7}" type="pres">
      <dgm:prSet presAssocID="{0D39D842-F174-475A-8B4E-5EAE7953EEB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7351F8F2-42B6-495F-8B09-261DC3FEB40D}" type="presOf" srcId="{0D39D842-F174-475A-8B4E-5EAE7953EEB1}" destId="{F6594027-E2D7-4BE9-887B-6B012E831DF7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0.02151</cdr:x>
      <cdr:y>0.11539</cdr:y>
    </cdr:from>
    <cdr:to>
      <cdr:x>0.98925</cdr:x>
      <cdr:y>0.26923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214314"/>
          <a:ext cx="6429378" cy="28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98,8%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0.02151</cdr:x>
      <cdr:y>0.11539</cdr:y>
    </cdr:from>
    <cdr:to>
      <cdr:x>0.98925</cdr:x>
      <cdr:y>0.26923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214314"/>
          <a:ext cx="6429378" cy="28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0.01031</cdr:x>
      <cdr:y>0.07999</cdr:y>
    </cdr:from>
    <cdr:to>
      <cdr:x>0.93965</cdr:x>
      <cdr:y>0.21332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142857"/>
          <a:ext cx="6429420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0.07142</cdr:y>
    </cdr:from>
    <cdr:to>
      <cdr:x>1</cdr:x>
      <cdr:y>0.19046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42857"/>
          <a:ext cx="6357952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62,2%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0.03571</cdr:y>
    </cdr:from>
    <cdr:to>
      <cdr:x>0.96739</cdr:x>
      <cdr:y>0.15475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71419"/>
          <a:ext cx="6357952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99,0%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0.02247</cdr:x>
      <cdr:y>0.03704</cdr:y>
    </cdr:from>
    <cdr:to>
      <cdr:x>0.97903</cdr:x>
      <cdr:y>0.18544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71438"/>
          <a:ext cx="607223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0.01136</cdr:x>
      <cdr:y>0.03571</cdr:y>
    </cdr:from>
    <cdr:to>
      <cdr:x>0.97728</cdr:x>
      <cdr:y>0.17857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71438"/>
          <a:ext cx="607223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93,6%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0.01099</cdr:x>
      <cdr:y>0.03999</cdr:y>
    </cdr:from>
    <cdr:to>
      <cdr:x>0.94506</cdr:x>
      <cdr:y>0.19999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71419"/>
          <a:ext cx="6072226" cy="285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0C48-073E-4EB4-927C-BA50E7C771F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201-C472-45D4-A31E-4BF4D7E6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2EA0-E79F-4544-96A1-CD0ADD22EE0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0906-8D88-4C05-AF93-D2D07739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38A0-23EF-4023-830A-A90293C6D9F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CDF4-1D34-4BA9-806D-3CEE7883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7F4E-E237-4924-B5DE-73ACCB4A8DD8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A7F3-C0A1-4C7A-A3E4-AE15C22F5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8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1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BC12-4754-4427-A4E4-54ED9E93BEB3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89DF-66C3-4489-A3A5-9EE5741C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C863-928D-4F74-A288-0637B3827D1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FF00-0CA7-48AD-9855-6A7979C63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2DD5-851A-4B90-BAC8-8F9F0E1185F1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CBCF-29BF-4AE7-8B54-196014689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7B41-68F7-4E3C-99B3-1CEC31B88845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F3A3-91AA-41BB-B499-1A79C0D38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D306-5731-4CEE-8965-1D3D627C661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C33D-47E5-4031-AC3C-11E4BDAB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4EA9-FADB-460D-AB2D-93371D51B00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AB95-B192-44EE-9BEA-7BEA572DC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1F2E-2F41-4E66-A79C-8E4ACCE4A5B4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9289-1E5F-4B1C-B90F-97A6053D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CBF60-5E24-4B8A-B99F-1E2B70D10F9E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CAB04-C2AF-4C3B-82DF-8E20DC33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1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108FE-3514-65B5-A3EC-4811B390E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702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130424"/>
            <a:ext cx="9252520" cy="194664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Шолоховского городского поселения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Ростовской области за 2021 год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8"/>
            <a:ext cx="9144000" cy="609600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экономики и финансов Администрации Шолоховского городского поселения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0400 Национальная экономика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22292"/>
              </p:ext>
            </p:extLst>
          </p:nvPr>
        </p:nvGraphicFramePr>
        <p:xfrm>
          <a:off x="395536" y="3143248"/>
          <a:ext cx="8534181" cy="20791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2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562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11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4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Дорожное хозяйство (дорожные фонды)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8 541,8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5 281,1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356092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620017"/>
              </p:ext>
            </p:extLst>
          </p:nvPr>
        </p:nvGraphicFramePr>
        <p:xfrm>
          <a:off x="2576513" y="785813"/>
          <a:ext cx="6346825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yH4iRPQ2q0otWIFepML2LxRk3bY_Pn_JOMLXNMOErFd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 r="-1445"/>
          <a:stretch/>
        </p:blipFill>
        <p:spPr bwMode="auto">
          <a:xfrm>
            <a:off x="1068264" y="1568528"/>
            <a:ext cx="7112977" cy="41514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5031" y="1035193"/>
            <a:ext cx="6119446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marR="0" lvl="0" indent="-214313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На содержание автомобильных дорог общего пользования и ямочный ремонт за 2021 год направлено 4 641,5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6129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08661"/>
            <a:ext cx="9143999" cy="50783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Дорожное хозяйство</a:t>
            </a:r>
          </a:p>
        </p:txBody>
      </p:sp>
      <p:pic>
        <p:nvPicPr>
          <p:cNvPr id="18436" name="Picture 4" descr="https://don24.ru/uploads/2019/%D0%AF%D0%9D%D0%92%D0%90%D0%A0%D0%AC/%D0%A2%D0%A0%D0%90%D0%9D%D0%A1%D0%9F%D0%9E%D0%A0%D0%A2/%D0%9D%D0%B0%D0%BD%D0%B5%D1%81%D0%B5%D0%BD%D0%B8%D0%B5%20%D0%B4%D0%BE%D1%80%D0%BE%D0%B6%D0%BD%D0%BE%D0%B9%20%D1%80%D0%B0%D0%B7%D0%BC%D0%B5%D1%82%D0%BA%D0%B8-5c515a3a0a1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-1113" r="17412" b="1"/>
          <a:stretch/>
        </p:blipFill>
        <p:spPr bwMode="auto">
          <a:xfrm flipH="1">
            <a:off x="-62347" y="1610177"/>
            <a:ext cx="4572000" cy="394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5594291"/>
              </p:ext>
            </p:extLst>
          </p:nvPr>
        </p:nvGraphicFramePr>
        <p:xfrm>
          <a:off x="3048000" y="16731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6B6F42-53C3-4793-6283-AD385EFB13AF}"/>
              </a:ext>
            </a:extLst>
          </p:cNvPr>
          <p:cNvSpPr/>
          <p:nvPr/>
        </p:nvSpPr>
        <p:spPr>
          <a:xfrm>
            <a:off x="5508104" y="2636912"/>
            <a:ext cx="2808312" cy="2232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безопасность дорожного движения направлено 185,7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322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0500 Жилищно – коммунальное хозяйство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41583"/>
              </p:ext>
            </p:extLst>
          </p:nvPr>
        </p:nvGraphicFramePr>
        <p:xfrm>
          <a:off x="142844" y="3000372"/>
          <a:ext cx="8786873" cy="28094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90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91 966,7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91 781,6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5 146,4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36 678,0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35 524,2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2135"/>
              </p:ext>
            </p:extLst>
          </p:nvPr>
        </p:nvGraphicFramePr>
        <p:xfrm>
          <a:off x="2360613" y="785813"/>
          <a:ext cx="6565900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5" name="Picture 2" descr="http://www.nakhodka-city.ru/files/admnews/L0002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9286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0800 Культура, кинематография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8958"/>
              </p:ext>
            </p:extLst>
          </p:nvPr>
        </p:nvGraphicFramePr>
        <p:xfrm>
          <a:off x="142844" y="2786058"/>
          <a:ext cx="8786873" cy="20740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01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41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10 544,2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10 544,1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151894"/>
              </p:ext>
            </p:extLst>
          </p:nvPr>
        </p:nvGraphicFramePr>
        <p:xfrm>
          <a:off x="2500313" y="857250"/>
          <a:ext cx="6357937" cy="19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60DE6B47-F565-0CF1-0491-4BFC1D2EB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5762" b="2128"/>
          <a:stretch/>
        </p:blipFill>
        <p:spPr bwMode="auto">
          <a:xfrm>
            <a:off x="142844" y="1052736"/>
            <a:ext cx="24849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82594"/>
          </a:xfrm>
          <a:blipFill>
            <a:blip r:embed="rId3" cstate="print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1000 Социальная политика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48197"/>
              </p:ext>
            </p:extLst>
          </p:nvPr>
        </p:nvGraphicFramePr>
        <p:xfrm>
          <a:off x="142844" y="3000372"/>
          <a:ext cx="8786873" cy="192920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841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1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7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6120"/>
              </p:ext>
            </p:extLst>
          </p:nvPr>
        </p:nvGraphicFramePr>
        <p:xfrm>
          <a:off x="2574925" y="1000125"/>
          <a:ext cx="6280150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607" name="Picture 2" descr="http://images.kakprosto.ru/articles/201207/3213_1343201251_55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000125"/>
            <a:ext cx="2359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solidFill>
            <a:srgbClr val="5390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1100 Физическая культура и спорт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53002"/>
              </p:ext>
            </p:extLst>
          </p:nvPr>
        </p:nvGraphicFramePr>
        <p:xfrm>
          <a:off x="214282" y="2786058"/>
          <a:ext cx="8715436" cy="20831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4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41"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Массовый спорт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A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39895"/>
              </p:ext>
            </p:extLst>
          </p:nvPr>
        </p:nvGraphicFramePr>
        <p:xfrm>
          <a:off x="2428875" y="928688"/>
          <a:ext cx="6500813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31" name="Picture 2" descr="http://www.kineshemec.ru/images/stories/news_01_12/pro_m_vas_2012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000125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Шолоховского городского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поселения за 2021 год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3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828594"/>
              </p:ext>
            </p:extLst>
          </p:nvPr>
        </p:nvGraphicFramePr>
        <p:xfrm>
          <a:off x="2246536" y="1031528"/>
          <a:ext cx="43529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доходы,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8271130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7940163"/>
              </p:ext>
            </p:extLst>
          </p:nvPr>
        </p:nvGraphicFramePr>
        <p:xfrm>
          <a:off x="4355976" y="857250"/>
          <a:ext cx="4788025" cy="541376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33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физических лиц (НДФЛ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4 035,6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3 4 036,1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товары, реализуемые на территории РФ (акцизы)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1 041,2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1 061,2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6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461,6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462,9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867417"/>
                  </a:ext>
                </a:extLst>
              </a:tr>
              <a:tr h="3978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4 980,3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5 022,7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389750"/>
                  </a:ext>
                </a:extLst>
              </a:tr>
              <a:tr h="36964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4 456,1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4 456,1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4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Неналоговые доходы,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4344400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95840"/>
              </p:ext>
            </p:extLst>
          </p:nvPr>
        </p:nvGraphicFramePr>
        <p:xfrm>
          <a:off x="4429124" y="819505"/>
          <a:ext cx="4714875" cy="575802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7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805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имущества, </a:t>
                      </a:r>
                    </a:p>
                    <a:p>
                      <a:pPr algn="l"/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находящегося в государственной и муниципальной собственности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1 151,8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1 151,8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1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40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Инициативные платежи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264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Безвозмездные поступления,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6148022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4074276"/>
              </p:ext>
            </p:extLst>
          </p:nvPr>
        </p:nvGraphicFramePr>
        <p:xfrm>
          <a:off x="4139952" y="2132856"/>
          <a:ext cx="5004047" cy="412113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0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16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14 438,7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14 438,7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826"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128 337,5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127 306,7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Шолоховского городского поселения за 2021 год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57656"/>
              </p:ext>
            </p:extLst>
          </p:nvPr>
        </p:nvGraphicFramePr>
        <p:xfrm>
          <a:off x="0" y="857250"/>
          <a:ext cx="914400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0100 Общегосударственные вопросы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7766"/>
              </p:ext>
            </p:extLst>
          </p:nvPr>
        </p:nvGraphicFramePr>
        <p:xfrm>
          <a:off x="142844" y="2500305"/>
          <a:ext cx="8858313" cy="35897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8 561,4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8 477,5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550019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Другие общегосударственные вопросы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3575"/>
              </p:ext>
            </p:extLst>
          </p:nvPr>
        </p:nvGraphicFramePr>
        <p:xfrm>
          <a:off x="2286000" y="642938"/>
          <a:ext cx="664368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0200 Национальная оборона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25537"/>
              </p:ext>
            </p:extLst>
          </p:nvPr>
        </p:nvGraphicFramePr>
        <p:xfrm>
          <a:off x="142844" y="2500305"/>
          <a:ext cx="8858313" cy="16742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Мобилизационная и вневойсковая подготовка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663086"/>
              </p:ext>
            </p:extLst>
          </p:nvPr>
        </p:nvGraphicFramePr>
        <p:xfrm>
          <a:off x="2286000" y="642938"/>
          <a:ext cx="664368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79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0300 Национальная безопасность и правоохранительная деятельность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23220"/>
              </p:ext>
            </p:extLst>
          </p:nvPr>
        </p:nvGraphicFramePr>
        <p:xfrm>
          <a:off x="142844" y="2348880"/>
          <a:ext cx="8858313" cy="19642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3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9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Предупреждение и ликвидация последствий</a:t>
                      </a:r>
                      <a:b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чрезвычайных ситуаций  природного и техногенного характера, гражданская оборона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72942"/>
              </p:ext>
            </p:extLst>
          </p:nvPr>
        </p:nvGraphicFramePr>
        <p:xfrm>
          <a:off x="2214563" y="785813"/>
          <a:ext cx="6929437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18815E-4147-84C5-FE97-BD0554390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 bwMode="auto">
          <a:xfrm>
            <a:off x="467544" y="4509121"/>
            <a:ext cx="4248472" cy="2251768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1877</TotalTime>
  <Words>757</Words>
  <Application>Microsoft Office PowerPoint</Application>
  <PresentationFormat>Экран (4:3)</PresentationFormat>
  <Paragraphs>273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Тема Office</vt:lpstr>
      <vt:lpstr>Сектор</vt:lpstr>
      <vt:lpstr>   Исполнение бюджета  Шолоховского городского поселения Белокалитвинского района Ростовской области за 2021 год    </vt:lpstr>
      <vt:lpstr>Исполнение основных показателей бюджета Шолоховского городского  поселения за 2021 год (тыс. руб.)</vt:lpstr>
      <vt:lpstr>Налоговые доходы, тыс. руб.</vt:lpstr>
      <vt:lpstr>Неналоговые доходы, тыс. руб.</vt:lpstr>
      <vt:lpstr>Безвозмездные поступления, тыс. руб.</vt:lpstr>
      <vt:lpstr>Исполнение расходов Шолоховского городского поселения за 2021 год</vt:lpstr>
      <vt:lpstr>0100 Общегосударственные вопросы</vt:lpstr>
      <vt:lpstr>0200 Национальная оборона</vt:lpstr>
      <vt:lpstr>0300 Национальная безопасность и правоохранительная деятельность</vt:lpstr>
      <vt:lpstr>0400 Национальная экономика</vt:lpstr>
      <vt:lpstr>Презентация PowerPoint</vt:lpstr>
      <vt:lpstr>Презентация PowerPoint</vt:lpstr>
      <vt:lpstr>0500 Жилищно – коммунальное хозяйство</vt:lpstr>
      <vt:lpstr>0800 Культура, кинематография</vt:lpstr>
      <vt:lpstr>1000 Социальная политика</vt:lpstr>
      <vt:lpstr>1100 Физическая культура и спорт</vt:lpstr>
    </vt:vector>
  </TitlesOfParts>
  <Company>FIN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Зайцева</dc:creator>
  <cp:lastModifiedBy>PC</cp:lastModifiedBy>
  <cp:revision>188</cp:revision>
  <dcterms:created xsi:type="dcterms:W3CDTF">2013-10-31T05:10:24Z</dcterms:created>
  <dcterms:modified xsi:type="dcterms:W3CDTF">2023-07-31T07:59:46Z</dcterms:modified>
</cp:coreProperties>
</file>