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61" r:id="rId10"/>
    <p:sldId id="262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85052671416337"/>
          <c:y val="2.7122322157481758E-2"/>
          <c:w val="0.76606804294548436"/>
          <c:h val="0.84726972272706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66CC"/>
              </a:solidFill>
              <a:ln w="22209"/>
            </c:spPr>
          </c:dPt>
          <c:dPt>
            <c:idx val="1"/>
            <c:invertIfNegative val="0"/>
            <c:bubble3D val="0"/>
            <c:spPr>
              <a:solidFill>
                <a:srgbClr val="5390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11E-3"/>
                  <c:y val="0.392019741122103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158 310,2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1.1667097411510651E-2"/>
                  <c:y val="0.385182313749242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159 003,4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158310.20000000001</c:v>
                </c:pt>
                <c:pt idx="1">
                  <c:v>159003.4</c:v>
                </c:pt>
                <c:pt idx="2">
                  <c:v>693.2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AFCC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0415455671133426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133 203,0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1.1665974669219113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131 538,4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2357,8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133203</c:v>
                </c:pt>
                <c:pt idx="1">
                  <c:v>131538.4</c:v>
                </c:pt>
                <c:pt idx="2">
                  <c:v>1664.7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gapDepth val="0"/>
        <c:shape val="cylinder"/>
        <c:axId val="105456000"/>
        <c:axId val="105457536"/>
        <c:axId val="0"/>
      </c:bar3DChart>
      <c:catAx>
        <c:axId val="10545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457536"/>
        <c:crosses val="autoZero"/>
        <c:auto val="1"/>
        <c:lblAlgn val="ctr"/>
        <c:lblOffset val="100"/>
        <c:noMultiLvlLbl val="0"/>
      </c:catAx>
      <c:valAx>
        <c:axId val="105457536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456000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E-2"/>
                  <c:y val="-4.4979786923649068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8218,0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8218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581920903954797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8407,2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8407.2000000000007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663424"/>
        <c:axId val="114664960"/>
        <c:axId val="0"/>
      </c:bar3DChart>
      <c:catAx>
        <c:axId val="11466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664960"/>
        <c:crosses val="autoZero"/>
        <c:auto val="1"/>
        <c:lblAlgn val="ctr"/>
        <c:lblOffset val="100"/>
        <c:noMultiLvlLbl val="0"/>
      </c:catAx>
      <c:valAx>
        <c:axId val="1146649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66342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17E-2"/>
                  <c:y val="-3.427031384658980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2242,2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2242.1999999999998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581920903954795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dirty="0" smtClean="0"/>
                      <a:t>2064,4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2064.4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610944"/>
        <c:axId val="114612480"/>
        <c:axId val="0"/>
      </c:bar3DChart>
      <c:catAx>
        <c:axId val="11461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612480"/>
        <c:crosses val="autoZero"/>
        <c:auto val="1"/>
        <c:lblAlgn val="ctr"/>
        <c:lblOffset val="100"/>
        <c:noMultiLvlLbl val="0"/>
      </c:catAx>
      <c:valAx>
        <c:axId val="11461248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61094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27E-2"/>
                  <c:y val="-3.4270313846589809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147850,0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147850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11581920903954798"/>
                  <c:y val="-1.49932623078830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122731,4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122731.4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675392"/>
        <c:axId val="39676928"/>
        <c:axId val="0"/>
      </c:bar3DChart>
      <c:catAx>
        <c:axId val="3967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676928"/>
        <c:crosses val="autoZero"/>
        <c:auto val="1"/>
        <c:lblAlgn val="ctr"/>
        <c:lblOffset val="100"/>
        <c:noMultiLvlLbl val="0"/>
      </c:catAx>
      <c:valAx>
        <c:axId val="3967692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9675392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777777777777779E-2"/>
          <c:y val="1.3822897335807695E-2"/>
          <c:w val="0.84444444444444478"/>
          <c:h val="0.828439293103816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solidFill>
                <a:srgbClr val="5390FF"/>
              </a:solidFill>
            </c:spPr>
          </c:dPt>
          <c:dPt>
            <c:idx val="8"/>
            <c:bubble3D val="0"/>
            <c:spPr>
              <a:solidFill>
                <a:srgbClr val="993366"/>
              </a:solidFill>
            </c:spPr>
          </c:dPt>
          <c:dPt>
            <c:idx val="9"/>
            <c:bubble3D val="0"/>
            <c:spPr>
              <a:solidFill>
                <a:srgbClr val="FFFF66"/>
              </a:solidFill>
            </c:spPr>
          </c:dPt>
          <c:dLbls>
            <c:dLbl>
              <c:idx val="0"/>
              <c:layout>
                <c:manualLayout>
                  <c:x val="6.3888888888888884E-2"/>
                  <c:y val="-0.292062615985154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13194444444444461"/>
                  <c:y val="0.107936184168426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9.5833333333333368E-2"/>
                  <c:y val="-1.26983746080501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4722222222222231"/>
                  <c:y val="-0.1735444529766857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14722222222222231"/>
                  <c:y val="0.141798516456560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8055555555555555"/>
                  <c:y val="-1.90475619120752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15416666666666656"/>
                  <c:y val="6.34918730402508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11944444444444446"/>
                  <c:y val="8.88886222563512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3.6111111111111129E-2"/>
                  <c:y val="8.88886222563512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0.20972222222222231"/>
                  <c:y val="8.88886222563512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0100</c:v>
                </c:pt>
                <c:pt idx="1">
                  <c:v>0300</c:v>
                </c:pt>
                <c:pt idx="2">
                  <c:v>0400</c:v>
                </c:pt>
                <c:pt idx="3">
                  <c:v>0500</c:v>
                </c:pt>
                <c:pt idx="4">
                  <c:v>0800</c:v>
                </c:pt>
                <c:pt idx="5">
                  <c:v>1000</c:v>
                </c:pt>
                <c:pt idx="6">
                  <c:v>1100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7134.1</c:v>
                </c:pt>
                <c:pt idx="1">
                  <c:v>377.9</c:v>
                </c:pt>
                <c:pt idx="2">
                  <c:v>32433.7</c:v>
                </c:pt>
                <c:pt idx="3">
                  <c:v>82051</c:v>
                </c:pt>
                <c:pt idx="4">
                  <c:v>9108</c:v>
                </c:pt>
                <c:pt idx="5">
                  <c:v>103.1</c:v>
                </c:pt>
                <c:pt idx="6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469505564967987E-2"/>
          <c:y val="0.18791678556238139"/>
          <c:w val="0.95794514626178484"/>
          <c:h val="0.807839579620646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Утверждено
</a:t>
                    </a:r>
                    <a:r>
                      <a:rPr lang="ru-RU" smtClean="0"/>
                      <a:t>7162,5</a:t>
                    </a:r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numFmt formatCode="#,##0.0" sourceLinked="0"/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Исполнено
</a:t>
                    </a:r>
                    <a:r>
                      <a:rPr lang="ru-RU" smtClean="0"/>
                      <a:t>7134,1</a:t>
                    </a:r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numFmt formatCode="#,##0.0" sourceLinked="0"/>
            <c:dLblPos val="in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50"/>
        <c:axId val="117560832"/>
        <c:axId val="117562368"/>
      </c:barChart>
      <c:catAx>
        <c:axId val="117560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7562368"/>
        <c:crosses val="autoZero"/>
        <c:auto val="1"/>
        <c:lblAlgn val="ctr"/>
        <c:lblOffset val="100"/>
        <c:noMultiLvlLbl val="0"/>
      </c:catAx>
      <c:valAx>
        <c:axId val="117562368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17560832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  <c:showDLblsOverMax val="0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99,6%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__________Microsoft_Excel3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jpeg"/><Relationship Id="rId5" Type="http://schemas.openxmlformats.org/officeDocument/2006/relationships/image" Target="../media/image6.emf"/><Relationship Id="rId4" Type="http://schemas.openxmlformats.org/officeDocument/2006/relationships/oleObject" Target="../embeddings/__________Microsoft_Excel4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__________Microsoft_Excel5.xls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jpeg"/><Relationship Id="rId5" Type="http://schemas.openxmlformats.org/officeDocument/2006/relationships/image" Target="../media/image11.emf"/><Relationship Id="rId4" Type="http://schemas.openxmlformats.org/officeDocument/2006/relationships/oleObject" Target="../embeddings/__________Microsoft_Excel6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_____Microsoft_Excel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_____Microsoft_Excel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Шолоховского городского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экономики и финансов Администрации Шолоховского городского поселения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053350"/>
              </p:ext>
            </p:extLst>
          </p:nvPr>
        </p:nvGraphicFramePr>
        <p:xfrm>
          <a:off x="142844" y="3000372"/>
          <a:ext cx="8786873" cy="28094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86924,9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72421,0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Коммунальное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5211,2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5124,5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4660,6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4505,6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2534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396506"/>
              </p:ext>
            </p:extLst>
          </p:nvPr>
        </p:nvGraphicFramePr>
        <p:xfrm>
          <a:off x="2309813" y="735013"/>
          <a:ext cx="66675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Диаграмма" r:id="rId4" imgW="6676949" imgH="2104949" progId="Excel.Chart.8">
                  <p:embed/>
                </p:oleObj>
              </mc:Choice>
              <mc:Fallback>
                <p:oleObj name="Диаграмма" r:id="rId4" imgW="6676949" imgH="2104949" progId="Excel.Chart.8">
                  <p:embed/>
                  <p:pic>
                    <p:nvPicPr>
                      <p:cNvPr id="0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735013"/>
                        <a:ext cx="6667500" cy="210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61626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9169,0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9108,0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4582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943143"/>
              </p:ext>
            </p:extLst>
          </p:nvPr>
        </p:nvGraphicFramePr>
        <p:xfrm>
          <a:off x="2449513" y="806450"/>
          <a:ext cx="6459537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Диаграмма" r:id="rId4" imgW="6458102" imgH="2028749" progId="Excel.Chart.8">
                  <p:embed/>
                </p:oleObj>
              </mc:Choice>
              <mc:Fallback>
                <p:oleObj name="Диаграмма" r:id="rId4" imgW="6458102" imgH="2028749" progId="Excel.Chart.8">
                  <p:embed/>
                  <p:pic>
                    <p:nvPicPr>
                      <p:cNvPr id="0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806450"/>
                        <a:ext cx="6459537" cy="202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4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199642"/>
              </p:ext>
            </p:extLst>
          </p:nvPr>
        </p:nvGraphicFramePr>
        <p:xfrm>
          <a:off x="142844" y="3000372"/>
          <a:ext cx="8786873" cy="1929206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103,1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5606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514332"/>
              </p:ext>
            </p:extLst>
          </p:nvPr>
        </p:nvGraphicFramePr>
        <p:xfrm>
          <a:off x="2524125" y="949325"/>
          <a:ext cx="638175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Диаграмма" r:id="rId5" imgW="6391351" imgH="2104949" progId="Excel.Chart.8">
                  <p:embed/>
                </p:oleObj>
              </mc:Choice>
              <mc:Fallback>
                <p:oleObj name="Диаграмма" r:id="rId5" imgW="6391351" imgH="2104949" progId="Excel.Chart.8">
                  <p:embed/>
                  <p:pic>
                    <p:nvPicPr>
                      <p:cNvPr id="0" name="Содержимое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949325"/>
                        <a:ext cx="6381750" cy="210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582710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30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458354"/>
              </p:ext>
            </p:extLst>
          </p:nvPr>
        </p:nvGraphicFramePr>
        <p:xfrm>
          <a:off x="2378075" y="877888"/>
          <a:ext cx="6602413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Диаграмма" r:id="rId4" imgW="6600749" imgH="1886102" progId="Excel.Chart.8">
                  <p:embed/>
                </p:oleObj>
              </mc:Choice>
              <mc:Fallback>
                <p:oleObj name="Диаграмма" r:id="rId4" imgW="6600749" imgH="1886102" progId="Excel.Chart.8">
                  <p:embed/>
                  <p:pic>
                    <p:nvPicPr>
                      <p:cNvPr id="0" name="Содержимое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877888"/>
                        <a:ext cx="6602413" cy="18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Шолоховского городского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2013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6401268"/>
              </p:ext>
            </p:extLst>
          </p:nvPr>
        </p:nvGraphicFramePr>
        <p:xfrm>
          <a:off x="2246536" y="1031528"/>
          <a:ext cx="43529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6182825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5735998"/>
              </p:ext>
            </p:extLst>
          </p:nvPr>
        </p:nvGraphicFramePr>
        <p:xfrm>
          <a:off x="4648200" y="857250"/>
          <a:ext cx="4495801" cy="476286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40598"/>
                <a:gridCol w="1055451"/>
                <a:gridCol w="999876"/>
                <a:gridCol w="999876"/>
              </a:tblGrid>
              <a:tr h="10100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01.01.2014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967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3250,4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3410,8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936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923,9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393,1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397,3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653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3650,6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3671,9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5549051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919939"/>
              </p:ext>
            </p:extLst>
          </p:nvPr>
        </p:nvGraphicFramePr>
        <p:xfrm>
          <a:off x="4429124" y="857233"/>
          <a:ext cx="4714875" cy="557851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1376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01.01.2014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97685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4546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1588,9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1299,5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9295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92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Остальные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32213607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5556103"/>
              </p:ext>
            </p:extLst>
          </p:nvPr>
        </p:nvGraphicFramePr>
        <p:xfrm>
          <a:off x="4429124" y="857233"/>
          <a:ext cx="4714876" cy="614285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01.01.2014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0594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7014,6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7014,6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313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2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140486,6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115368,0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861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Шолоховского городского поселения за 2013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4302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30236"/>
              </p:ext>
            </p:extLst>
          </p:nvPr>
        </p:nvGraphicFramePr>
        <p:xfrm>
          <a:off x="142844" y="2500305"/>
          <a:ext cx="8858313" cy="263018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99060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559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высшего должностного лица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субъекта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РФ и муниципального образования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859,8 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5705,6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5678,4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596,9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595,9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109847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307600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377,9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377,9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486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257369"/>
              </p:ext>
            </p:extLst>
          </p:nvPr>
        </p:nvGraphicFramePr>
        <p:xfrm>
          <a:off x="2163763" y="735013"/>
          <a:ext cx="7031037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Диаграмма" r:id="rId4" imgW="7029602" imgH="1886102" progId="Excel.Chart.8">
                  <p:embed/>
                </p:oleObj>
              </mc:Choice>
              <mc:Fallback>
                <p:oleObj name="Диаграмма" r:id="rId4" imgW="7029602" imgH="1886102" progId="Excel.Chart.8">
                  <p:embed/>
                  <p:pic>
                    <p:nvPicPr>
                      <p:cNvPr id="0" name="Содержимое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735013"/>
                        <a:ext cx="7031037" cy="18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017244"/>
              </p:ext>
            </p:extLst>
          </p:nvPr>
        </p:nvGraphicFramePr>
        <p:xfrm>
          <a:off x="142844" y="3143248"/>
          <a:ext cx="8786873" cy="171451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45063,4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32433,7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510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371791"/>
              </p:ext>
            </p:extLst>
          </p:nvPr>
        </p:nvGraphicFramePr>
        <p:xfrm>
          <a:off x="2525713" y="735013"/>
          <a:ext cx="6448425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Диаграмма" r:id="rId4" imgW="6458102" imgH="2104949" progId="Excel.Chart.8">
                  <p:embed/>
                </p:oleObj>
              </mc:Choice>
              <mc:Fallback>
                <p:oleObj name="Диаграмма" r:id="rId4" imgW="6458102" imgH="2104949" progId="Excel.Chart.8">
                  <p:embed/>
                  <p:pic>
                    <p:nvPicPr>
                      <p:cNvPr id="0" name="Содержимое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13" y="735013"/>
                        <a:ext cx="6448425" cy="210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1253</TotalTime>
  <Words>453</Words>
  <Application>Microsoft Office PowerPoint</Application>
  <PresentationFormat>Экран (4:3)</PresentationFormat>
  <Paragraphs>219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Диаграмма Microsoft Excel</vt:lpstr>
      <vt:lpstr>   Исполнение бюджета  Шолоховского городского поселения Белокалитвинского района Ростовской области    </vt:lpstr>
      <vt:lpstr>Исполнение основных показателей бюджета Шолоховского городского  поселения за 2013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Шолоховского городского поселения за 2013 год</vt:lpstr>
      <vt:lpstr>0100 Общегосударственные вопросы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User</cp:lastModifiedBy>
  <cp:revision>142</cp:revision>
  <dcterms:created xsi:type="dcterms:W3CDTF">2013-10-31T05:10:24Z</dcterms:created>
  <dcterms:modified xsi:type="dcterms:W3CDTF">2014-05-12T06:59:39Z</dcterms:modified>
</cp:coreProperties>
</file>